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5" r:id="rId7"/>
    <p:sldId id="260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7"/>
    <p:restoredTop sz="94694"/>
  </p:normalViewPr>
  <p:slideViewPr>
    <p:cSldViewPr snapToGrid="0">
      <p:cViewPr varScale="1">
        <p:scale>
          <a:sx n="121" d="100"/>
          <a:sy n="121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288D7-DD9D-A906-6664-E70A011B3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C1340BC-BFE0-F29C-6B35-9E8CB88E6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0EC40E-2FFE-A1B5-EA00-9668C4AEE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E50086-8A94-1C37-6C4B-6FFE59C1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A9442A-8E00-4E87-7C0F-41AEBD25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493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0C05CD-0CE4-DF75-083D-CBACA118B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7C8EC8-6722-4520-B780-86656FDEA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D7D568-252A-3DFF-FDD8-7EB2F2D51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4D7063-9150-6CA3-D928-DF4B4A5C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540CEB-8C82-6DCA-0FDF-B674B4DA5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3928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5843356-8E89-5553-4A29-9357AC330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1A6BF7-0BAB-48FE-8BA2-C513B178C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6D1B86-50A9-F42F-13B1-EC95FD0DE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7DF26F-9ABF-4287-D665-C8D276FBB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DDEED1-B380-F84B-3560-F9BEDEFB2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854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6BF663-6623-0303-7648-811BDC31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C6B205-8C71-2ABF-37F5-C9E3E58FC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863EE4-3282-777F-294C-10439E8DE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233039-5D9B-6361-7DAE-EDC982F0C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B9675-0BC3-1C16-8017-FD12B96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75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EA8767-9F0F-00F5-1A4A-1812E4C72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3AC98B-C21E-CCB3-CBFC-C02F8F3E9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E0FB0B-0BFA-24A1-C33F-13088326F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B5A44D-DB38-71FB-6FF6-8EBC14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DE0CD2-6269-079A-F6FA-33A0625B7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3067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CB1C26-1804-0547-A064-9D896709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54928-6B44-199F-0335-42512E6F2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0B7B79-4222-A1B1-6729-BC4EF3C7B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74BD03-2A00-7072-1E92-48F84802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DFB895-A5C6-CAF8-1005-4C151BD42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65AE21-D7E4-0F58-5C07-EE328E502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6225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F28AE-F18A-1A95-0C33-912882F9F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153BC6-0C6A-A4D0-0C55-8EE953794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50ADE8-1D92-7809-F56B-25AABDB02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DF9876-5A66-8B01-90F7-8E654332C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75B920E-501A-0080-F149-55550DD52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B5B880E-709B-80B3-E887-A904658DE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148EF5-ADF2-E932-FF9F-7FB74F8A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E578D6-20C4-0A8D-E52B-F28EF3FA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5138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79672-B002-9C13-362A-D30E392EC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FAFA10-3A2C-C2A1-723A-6C69DA34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B0C4FD2-877F-564D-0B37-8F028A9B5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E8023E-97CD-429C-F97D-251DC3266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57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1FA696-664A-BDD0-75FB-86AE52183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CC07C0-7F3E-30DB-338F-BF1E96AD2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807726-8EDF-EB9A-0948-2B24A10ED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196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13FE99-24DF-04A6-F10F-142831563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D200D5-5B56-9068-720E-916B8BAA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D342B6-6C39-B2F5-C9FC-F4EAA7C29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84F0C7-6CA7-E269-3F60-2CD6F19D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B57F1B-537D-F33B-5A00-E507A11B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79C722-157D-7EC2-40C1-C5672D48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438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CBF5DA-AF1F-76A4-1E4C-4A533B7C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36C2B13-EAF2-8299-5A1D-F6A401FDB7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EFCCF4-E497-EB07-4000-11D1FBF92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3DD67B-534A-3EB9-2104-26957519F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59F9F3-173E-FBBB-0F4F-C2A644683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2DC883-6FDC-5893-1C22-E2024D910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0099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EA7FE7-B576-D62A-D0FC-DD58EF18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554347-E7C1-A3BE-CD93-DEF797A4F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491DA0-CD43-85FA-441A-6DB9928FF3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4B033D-EDA7-8745-87D6-6ADD370FBD29}" type="datetimeFigureOut">
              <a:rPr kumimoji="1" lang="zh-CN" altLang="en-US" smtClean="0"/>
              <a:t>2026/1/13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DFBC15-C369-9A80-2CC5-8EC7793670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CC214F-90F2-437A-293F-E9E24A633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3C52B9-A301-154A-9A6C-7A800B76C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70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AD0F1F-5D6F-C1B3-B16C-1579AFCF8192}"/>
              </a:ext>
            </a:extLst>
          </p:cNvPr>
          <p:cNvSpPr txBox="1"/>
          <p:nvPr/>
        </p:nvSpPr>
        <p:spPr>
          <a:xfrm>
            <a:off x="483476" y="283778"/>
            <a:ext cx="159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8DD5B6-9510-CD16-6B08-DB8ED718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17" y="1240134"/>
            <a:ext cx="9464675" cy="407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45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19DA5-1BE8-FA88-4057-C21784D45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F3E2E44-F249-A170-3B54-43856F480035}"/>
              </a:ext>
            </a:extLst>
          </p:cNvPr>
          <p:cNvSpPr txBox="1"/>
          <p:nvPr/>
        </p:nvSpPr>
        <p:spPr>
          <a:xfrm>
            <a:off x="483476" y="283778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研究四（参数</a:t>
            </a:r>
            <a:r>
              <a:rPr kumimoji="1" lang="en-US" altLang="zh-CN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a</a:t>
            </a:r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</a:p>
        </p:txBody>
      </p:sp>
      <p:pic>
        <p:nvPicPr>
          <p:cNvPr id="2" name="Picture 19">
            <a:extLst>
              <a:ext uri="{FF2B5EF4-FFF2-40B4-BE49-F238E27FC236}">
                <a16:creationId xmlns:a16="http://schemas.microsoft.com/office/drawing/2014/main" id="{71AFF759-147F-E769-06F5-F8AC9A318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74" y="1106914"/>
            <a:ext cx="5048133" cy="3361909"/>
          </a:xfrm>
          <a:prstGeom prst="rect">
            <a:avLst/>
          </a:prstGeom>
        </p:spPr>
      </p:pic>
      <p:pic>
        <p:nvPicPr>
          <p:cNvPr id="3" name="图片 2" descr="bootstrap_adiff_group_s4">
            <a:extLst>
              <a:ext uri="{FF2B5EF4-FFF2-40B4-BE49-F238E27FC236}">
                <a16:creationId xmlns:a16="http://schemas.microsoft.com/office/drawing/2014/main" id="{2F7C5862-61B9-3903-B4D9-FC46CF865D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540"/>
          <a:stretch>
            <a:fillRect/>
          </a:stretch>
        </p:blipFill>
        <p:spPr>
          <a:xfrm>
            <a:off x="6252638" y="2309875"/>
            <a:ext cx="4858026" cy="242981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166FC86-1CCE-2DE1-97DD-9B5CC390B8A6}"/>
              </a:ext>
            </a:extLst>
          </p:cNvPr>
          <p:cNvSpPr txBox="1"/>
          <p:nvPr/>
        </p:nvSpPr>
        <p:spPr>
          <a:xfrm>
            <a:off x="1391337" y="5010558"/>
            <a:ext cx="9781159" cy="1286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实证结果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在两设计之间表现出提升趋势：设计七</a:t>
            </a:r>
            <a:r>
              <a:rPr kumimoji="1" lang="e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M = 1.362</a:t>
            </a:r>
            <a:r>
              <a:rPr kumimoji="1" lang="zh-CN" altLang="en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上升至设计八</a:t>
            </a:r>
            <a:r>
              <a:rPr kumimoji="1" lang="e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M = 1.802</a:t>
            </a:r>
            <a:endParaRPr kumimoji="1" lang="zh-CN" altLang="e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【</a:t>
            </a:r>
            <a:r>
              <a:rPr kumimoji="1" lang="zh-CN" altLang="en-US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佳慧论文有误之处</a:t>
            </a:r>
            <a:r>
              <a:rPr kumimoji="1" lang="en-US" altLang="zh-CN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】</a:t>
            </a:r>
            <a:r>
              <a:rPr kumimoji="1" lang="zh-CN" altLang="en-US" b="1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模拟数据</a:t>
            </a:r>
            <a:r>
              <a:rPr kumimoji="1" lang="zh-CN" altLang="en-US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" altLang="zh-CN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kumimoji="1" lang="zh-CN" altLang="en-US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反而从设计七 </a:t>
            </a:r>
            <a:r>
              <a:rPr kumimoji="1" lang="en" altLang="zh-CN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M = 3.188</a:t>
            </a:r>
            <a:r>
              <a:rPr kumimoji="1" lang="zh-CN" altLang="en-US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下降至设计八</a:t>
            </a:r>
            <a:r>
              <a:rPr kumimoji="1" lang="en" altLang="zh-CN" strike="sngStrike" dirty="0">
                <a:latin typeface="Times New Roman" panose="02020603050405020304" pitchFamily="18" charset="0"/>
                <a:ea typeface="宋体" panose="02010600030101010101" pitchFamily="2" charset="-122"/>
              </a:rPr>
              <a:t>M = 2.843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但其实模拟数据也是上升的</a:t>
            </a:r>
            <a:endParaRPr kumimoji="1" lang="zh-CN" altLang="en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C798D1B3-A6B7-0942-8821-DAF8498F0DBD}"/>
              </a:ext>
            </a:extLst>
          </p:cNvPr>
          <p:cNvCxnSpPr/>
          <p:nvPr/>
        </p:nvCxnSpPr>
        <p:spPr>
          <a:xfrm flipV="1">
            <a:off x="3615559" y="1282262"/>
            <a:ext cx="893379" cy="294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70CB1E79-F16E-3E14-F8DD-492DCAE1B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167" y="149605"/>
            <a:ext cx="4670425" cy="21602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EBC7E2AC-005F-2208-3361-D6A5A264F2DD}"/>
              </a:ext>
            </a:extLst>
          </p:cNvPr>
          <p:cNvCxnSpPr/>
          <p:nvPr/>
        </p:nvCxnSpPr>
        <p:spPr>
          <a:xfrm>
            <a:off x="8975834" y="378372"/>
            <a:ext cx="714704" cy="18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F231FEB2-4E4C-B74B-738E-451658BAD52D}"/>
              </a:ext>
            </a:extLst>
          </p:cNvPr>
          <p:cNvSpPr txBox="1"/>
          <p:nvPr/>
        </p:nvSpPr>
        <p:spPr>
          <a:xfrm>
            <a:off x="9333186" y="107505"/>
            <a:ext cx="312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49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4B769-63A5-16E6-7461-1933BF953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F6170A1-328B-ED35-7607-BEB51630CCB5}"/>
              </a:ext>
            </a:extLst>
          </p:cNvPr>
          <p:cNvSpPr txBox="1"/>
          <p:nvPr/>
        </p:nvSpPr>
        <p:spPr>
          <a:xfrm>
            <a:off x="483476" y="283778"/>
            <a:ext cx="159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688F48-8829-9CC9-81EB-E0FC36AC75F5}"/>
              </a:ext>
            </a:extLst>
          </p:cNvPr>
          <p:cNvSpPr txBox="1"/>
          <p:nvPr/>
        </p:nvSpPr>
        <p:spPr>
          <a:xfrm>
            <a:off x="872830" y="4778620"/>
            <a:ext cx="10184053" cy="870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RT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设计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5-6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模型预测最大幅度的自我优势效应，但实证数据中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Cohen‘s </a:t>
            </a:r>
            <a:r>
              <a:rPr lang="en-US" altLang="zh-CN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en-US" altLang="zh-CN" sz="1800" i="1" kern="0" baseline="-25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RT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并未进一步增加。</a:t>
            </a:r>
          </a:p>
        </p:txBody>
      </p:sp>
      <p:pic>
        <p:nvPicPr>
          <p:cNvPr id="8" name="图片 7" descr="Ridge_s3">
            <a:extLst>
              <a:ext uri="{FF2B5EF4-FFF2-40B4-BE49-F238E27FC236}">
                <a16:creationId xmlns:a16="http://schemas.microsoft.com/office/drawing/2014/main" id="{1BF045CB-DC77-E58F-7851-C9667369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76" y="818620"/>
            <a:ext cx="10692168" cy="3960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C4FCE7E-0EA7-7E0A-301F-75B17F132ACC}"/>
              </a:ext>
            </a:extLst>
          </p:cNvPr>
          <p:cNvSpPr/>
          <p:nvPr/>
        </p:nvSpPr>
        <p:spPr>
          <a:xfrm>
            <a:off x="2753710" y="818619"/>
            <a:ext cx="1439917" cy="1096325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671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5E8A4-8507-10F4-548B-C55C6DF9D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25BFDF4-8E14-CEFD-5DF9-9AFD966CAF88}"/>
              </a:ext>
            </a:extLst>
          </p:cNvPr>
          <p:cNvSpPr txBox="1"/>
          <p:nvPr/>
        </p:nvSpPr>
        <p:spPr>
          <a:xfrm>
            <a:off x="483476" y="283778"/>
            <a:ext cx="159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B691C2A-7748-FD90-A32A-8C24A05182AD}"/>
              </a:ext>
            </a:extLst>
          </p:cNvPr>
          <p:cNvGrpSpPr/>
          <p:nvPr/>
        </p:nvGrpSpPr>
        <p:grpSpPr>
          <a:xfrm>
            <a:off x="668327" y="930109"/>
            <a:ext cx="10200005" cy="4155440"/>
            <a:chOff x="1078230" y="1647825"/>
            <a:chExt cx="10200005" cy="4155440"/>
          </a:xfrm>
        </p:grpSpPr>
        <p:pic>
          <p:nvPicPr>
            <p:cNvPr id="3" name="图片 1">
              <a:extLst>
                <a:ext uri="{FF2B5EF4-FFF2-40B4-BE49-F238E27FC236}">
                  <a16:creationId xmlns:a16="http://schemas.microsoft.com/office/drawing/2014/main" id="{50D65AA1-820F-A175-4B54-87CC91EBF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078230" y="1730375"/>
              <a:ext cx="10200005" cy="40728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F6C6E64-1A71-B618-27D7-C996AE9550AE}"/>
                </a:ext>
              </a:extLst>
            </p:cNvPr>
            <p:cNvSpPr/>
            <p:nvPr/>
          </p:nvSpPr>
          <p:spPr>
            <a:xfrm>
              <a:off x="10053320" y="1647825"/>
              <a:ext cx="1038225" cy="1967865"/>
            </a:xfrm>
            <a:prstGeom prst="rect">
              <a:avLst/>
            </a:prstGeom>
            <a:ln w="28575"/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73D47FA-42AD-3077-10DD-AD738D3D2D2B}"/>
                </a:ext>
              </a:extLst>
            </p:cNvPr>
            <p:cNvSpPr/>
            <p:nvPr/>
          </p:nvSpPr>
          <p:spPr>
            <a:xfrm>
              <a:off x="3953510" y="2717165"/>
              <a:ext cx="1081405" cy="836295"/>
            </a:xfrm>
            <a:prstGeom prst="rect">
              <a:avLst/>
            </a:prstGeom>
            <a:ln w="28575"/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D66DE43-124B-02BF-4CF5-A978E5B4B68D}"/>
              </a:ext>
            </a:extLst>
          </p:cNvPr>
          <p:cNvSpPr txBox="1"/>
          <p:nvPr/>
        </p:nvSpPr>
        <p:spPr>
          <a:xfrm>
            <a:off x="1103587" y="5085549"/>
            <a:ext cx="9653605" cy="1291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RT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在设计六（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= 120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次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= 500 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ms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= 1500 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ms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）中，模型预测与实证数据之间出现明显偏离。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模型对自我条件</a:t>
            </a:r>
            <a:r>
              <a:rPr lang="en-US" altLang="zh-CN" sz="1800" kern="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RT</a:t>
            </a:r>
            <a:r>
              <a:rPr lang="zh-CN" altLang="zh-CN" sz="1800" kern="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的预测偏低</a:t>
            </a:r>
            <a:r>
              <a:rPr lang="zh-CN" altLang="zh-CN" sz="1800" kern="1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1" lang="zh-CN" altLang="en-US" dirty="0">
              <a:solidFill>
                <a:srgbClr val="0070C0"/>
              </a:solidFill>
            </a:endParaRPr>
          </a:p>
        </p:txBody>
      </p:sp>
      <p:cxnSp>
        <p:nvCxnSpPr>
          <p:cNvPr id="9" name="曲线连接符 8">
            <a:extLst>
              <a:ext uri="{FF2B5EF4-FFF2-40B4-BE49-F238E27FC236}">
                <a16:creationId xmlns:a16="http://schemas.microsoft.com/office/drawing/2014/main" id="{D41D808D-92A0-48A1-018F-2B2F3D9588F9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>
            <a:off x="834665" y="2771920"/>
            <a:ext cx="3228497" cy="2690652"/>
          </a:xfrm>
          <a:prstGeom prst="curvedConnector4">
            <a:avLst>
              <a:gd name="adj1" fmla="val 39996"/>
              <a:gd name="adj2" fmla="val 10849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919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534BF-8582-DB36-ABA2-B39DF7FFF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3BC1E96-D053-B6EA-CF6B-8C6E0BAACD9C}"/>
              </a:ext>
            </a:extLst>
          </p:cNvPr>
          <p:cNvSpPr txBox="1"/>
          <p:nvPr/>
        </p:nvSpPr>
        <p:spPr>
          <a:xfrm>
            <a:off x="483476" y="283778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研究三（参数</a:t>
            </a:r>
            <a:r>
              <a:rPr kumimoji="1" lang="en-US" altLang="zh-CN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v</a:t>
            </a:r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</a:p>
        </p:txBody>
      </p:sp>
      <p:pic>
        <p:nvPicPr>
          <p:cNvPr id="3" name="图片 2" descr="bootstrap_vdiff_vz">
            <a:extLst>
              <a:ext uri="{FF2B5EF4-FFF2-40B4-BE49-F238E27FC236}">
                <a16:creationId xmlns:a16="http://schemas.microsoft.com/office/drawing/2014/main" id="{BE69CF8D-3355-1BD9-ED4E-28CAC73ABD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32"/>
          <a:stretch>
            <a:fillRect/>
          </a:stretch>
        </p:blipFill>
        <p:spPr>
          <a:xfrm>
            <a:off x="0" y="1038044"/>
            <a:ext cx="9806152" cy="2823965"/>
          </a:xfrm>
          <a:prstGeom prst="rect">
            <a:avLst/>
          </a:prstGeom>
        </p:spPr>
      </p:pic>
      <p:pic>
        <p:nvPicPr>
          <p:cNvPr id="5" name="图片 4" descr="bootstrap_vdiff_group_s3">
            <a:extLst>
              <a:ext uri="{FF2B5EF4-FFF2-40B4-BE49-F238E27FC236}">
                <a16:creationId xmlns:a16="http://schemas.microsoft.com/office/drawing/2014/main" id="{D6C97A34-7512-04C4-4B4D-BA097CF45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59" y="3983896"/>
            <a:ext cx="3960000" cy="2520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9ED1573-D61C-DF9F-C31A-673DF8ABBF2C}"/>
              </a:ext>
            </a:extLst>
          </p:cNvPr>
          <p:cNvSpPr/>
          <p:nvPr/>
        </p:nvSpPr>
        <p:spPr>
          <a:xfrm>
            <a:off x="2345524" y="2163942"/>
            <a:ext cx="2627586" cy="1096325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49EDDD-A249-4D75-9F2B-D6944647C9A7}"/>
              </a:ext>
            </a:extLst>
          </p:cNvPr>
          <p:cNvSpPr txBox="1"/>
          <p:nvPr/>
        </p:nvSpPr>
        <p:spPr>
          <a:xfrm>
            <a:off x="4903075" y="4000709"/>
            <a:ext cx="7026165" cy="1707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练习试次数量</a:t>
            </a:r>
            <a:r>
              <a:rPr lang="en-US" altLang="zh-CN" sz="1800" b="1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（设计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vs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.3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模型假设随着练习试次数量的增加，预计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self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stranger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的差异将扩大。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solidFill>
                  <a:srgbClr val="E54C5E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而实证数据提升幅度有限</a:t>
            </a:r>
            <a:r>
              <a:rPr lang="zh-CN" altLang="en-US" sz="1800" kern="100" dirty="0">
                <a:solidFill>
                  <a:srgbClr val="E54C5E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（较小），且置信区间高度重叠。</a:t>
            </a:r>
            <a:endParaRPr lang="en-US" altLang="zh-CN" kern="100" dirty="0">
              <a:solidFill>
                <a:srgbClr val="E54C5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改变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引起的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self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- 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stranger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boostrap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包含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zh-CN" dirty="0">
                <a:effectLst/>
              </a:rPr>
              <a:t> </a:t>
            </a:r>
            <a:r>
              <a:rPr lang="zh-CN" altLang="en-US" kern="100" dirty="0">
                <a:solidFill>
                  <a:srgbClr val="E54C5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28F2F55-9917-4A9C-AA9C-D6E2EEB2C38D}"/>
              </a:ext>
            </a:extLst>
          </p:cNvPr>
          <p:cNvSpPr/>
          <p:nvPr/>
        </p:nvSpPr>
        <p:spPr>
          <a:xfrm>
            <a:off x="1834003" y="4277711"/>
            <a:ext cx="1023042" cy="1734206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FF4EC2D9-5956-BEE1-1A0A-0081A21921AC}"/>
              </a:ext>
            </a:extLst>
          </p:cNvPr>
          <p:cNvCxnSpPr/>
          <p:nvPr/>
        </p:nvCxnSpPr>
        <p:spPr>
          <a:xfrm flipV="1">
            <a:off x="2732690" y="2354317"/>
            <a:ext cx="1313793" cy="262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DCBB2BA1-A73F-768D-287A-60715670300D}"/>
              </a:ext>
            </a:extLst>
          </p:cNvPr>
          <p:cNvCxnSpPr>
            <a:cxnSpLocks/>
          </p:cNvCxnSpPr>
          <p:nvPr/>
        </p:nvCxnSpPr>
        <p:spPr>
          <a:xfrm flipV="1">
            <a:off x="2743200" y="2738963"/>
            <a:ext cx="1303283" cy="8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74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68B72-1B63-127B-570F-554415CE9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2EAA4CD-E994-5337-EAE2-B6E6D0628BC1}"/>
              </a:ext>
            </a:extLst>
          </p:cNvPr>
          <p:cNvSpPr txBox="1"/>
          <p:nvPr/>
        </p:nvSpPr>
        <p:spPr>
          <a:xfrm>
            <a:off x="483476" y="283778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研究三（参数</a:t>
            </a:r>
            <a:r>
              <a:rPr kumimoji="1" lang="en-US" altLang="zh-CN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v</a:t>
            </a:r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</a:p>
        </p:txBody>
      </p:sp>
      <p:pic>
        <p:nvPicPr>
          <p:cNvPr id="3" name="图片 2" descr="bootstrap_vdiff_vz">
            <a:extLst>
              <a:ext uri="{FF2B5EF4-FFF2-40B4-BE49-F238E27FC236}">
                <a16:creationId xmlns:a16="http://schemas.microsoft.com/office/drawing/2014/main" id="{D597D107-BB56-B025-819A-C820EA7A52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32"/>
          <a:stretch>
            <a:fillRect/>
          </a:stretch>
        </p:blipFill>
        <p:spPr>
          <a:xfrm>
            <a:off x="0" y="1038044"/>
            <a:ext cx="9806152" cy="2823965"/>
          </a:xfrm>
          <a:prstGeom prst="rect">
            <a:avLst/>
          </a:prstGeom>
        </p:spPr>
      </p:pic>
      <p:pic>
        <p:nvPicPr>
          <p:cNvPr id="5" name="图片 4" descr="bootstrap_vdiff_group_s3">
            <a:extLst>
              <a:ext uri="{FF2B5EF4-FFF2-40B4-BE49-F238E27FC236}">
                <a16:creationId xmlns:a16="http://schemas.microsoft.com/office/drawing/2014/main" id="{954E4086-C3E5-9BF7-41D9-1B37125F6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8" y="4002283"/>
            <a:ext cx="3960000" cy="2520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4E5D38-E493-AD54-2971-C4EBCD61AD0D}"/>
              </a:ext>
            </a:extLst>
          </p:cNvPr>
          <p:cNvSpPr/>
          <p:nvPr/>
        </p:nvSpPr>
        <p:spPr>
          <a:xfrm>
            <a:off x="3783724" y="2184963"/>
            <a:ext cx="2627586" cy="1096325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6A209F-5CB4-3E25-12FC-5F9E9A0AD19D}"/>
              </a:ext>
            </a:extLst>
          </p:cNvPr>
          <p:cNvSpPr txBox="1"/>
          <p:nvPr/>
        </p:nvSpPr>
        <p:spPr>
          <a:xfrm>
            <a:off x="4698124" y="3983896"/>
            <a:ext cx="7231117" cy="1707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刺激呈现时间</a:t>
            </a:r>
            <a:r>
              <a:rPr lang="en-US" altLang="zh-CN" sz="1800" b="1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（设计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3vs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.4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模拟数据参数均值均未落入实证数据参数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区间内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改变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引起的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self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- 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stranger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boostrap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包含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模型对自我相关刺激在刺激呈现时间延长上的感知优势预测偏高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0787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1CCA5-6813-9DB1-04BF-CEFD5D8A0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0C405E7-33BA-CBE1-ED46-334AA16EED26}"/>
              </a:ext>
            </a:extLst>
          </p:cNvPr>
          <p:cNvSpPr txBox="1"/>
          <p:nvPr/>
        </p:nvSpPr>
        <p:spPr>
          <a:xfrm>
            <a:off x="483476" y="283778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研究三（参数</a:t>
            </a:r>
            <a:r>
              <a:rPr kumimoji="1" lang="en-US" altLang="zh-CN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a</a:t>
            </a:r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16AC6FC-C65B-8F38-7C66-9B8A64FF77AC}"/>
              </a:ext>
            </a:extLst>
          </p:cNvPr>
          <p:cNvSpPr txBox="1"/>
          <p:nvPr/>
        </p:nvSpPr>
        <p:spPr>
          <a:xfrm>
            <a:off x="5623033" y="3716856"/>
            <a:ext cx="6382675" cy="1291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刺激呈现时间</a:t>
            </a:r>
            <a:r>
              <a:rPr lang="en-US" altLang="zh-CN" sz="1800" b="1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（设计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3vs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.4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在两个设计下模拟数据参数均值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（小三角）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均未落入实证数据参数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区间内，表明模型对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的整体预测偏高。</a:t>
            </a:r>
            <a:r>
              <a:rPr lang="zh-CN" altLang="zh-CN" dirty="0">
                <a:effectLst/>
              </a:rPr>
              <a:t> </a:t>
            </a:r>
            <a:endParaRPr lang="en-US" altLang="zh-CN" dirty="0">
              <a:effectLst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E48400D-364B-E5EA-DCE2-E82A8E00D3E3}"/>
              </a:ext>
            </a:extLst>
          </p:cNvPr>
          <p:cNvGrpSpPr/>
          <p:nvPr/>
        </p:nvGrpSpPr>
        <p:grpSpPr>
          <a:xfrm>
            <a:off x="186291" y="1043506"/>
            <a:ext cx="9354185" cy="2673350"/>
            <a:chOff x="3386" y="5400"/>
            <a:chExt cx="14731" cy="4210"/>
          </a:xfrm>
        </p:grpSpPr>
        <p:pic>
          <p:nvPicPr>
            <p:cNvPr id="8" name="图片 7" descr="bootstrap_az">
              <a:extLst>
                <a:ext uri="{FF2B5EF4-FFF2-40B4-BE49-F238E27FC236}">
                  <a16:creationId xmlns:a16="http://schemas.microsoft.com/office/drawing/2014/main" id="{B8B11947-5EED-A6B6-B9F9-99E52473D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-557" t="-786" r="8698" b="786"/>
            <a:stretch>
              <a:fillRect/>
            </a:stretch>
          </p:blipFill>
          <p:spPr>
            <a:xfrm>
              <a:off x="3386" y="5510"/>
              <a:ext cx="14731" cy="4100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3644562-A0EA-404C-CA88-2FECAEE1B35F}"/>
                </a:ext>
              </a:extLst>
            </p:cNvPr>
            <p:cNvSpPr txBox="1"/>
            <p:nvPr/>
          </p:nvSpPr>
          <p:spPr>
            <a:xfrm>
              <a:off x="4164" y="5400"/>
              <a:ext cx="746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i="1">
                  <a:latin typeface="Times New Roman" panose="02020603050405020304"/>
                  <a:ea typeface="宋体" panose="02010600030101010101" pitchFamily="2" charset="-122"/>
                </a:rPr>
                <a:t>a</a:t>
              </a: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19BD2AAF-9C55-3949-15D4-C11862DF9DB0}"/>
              </a:ext>
            </a:extLst>
          </p:cNvPr>
          <p:cNvSpPr/>
          <p:nvPr/>
        </p:nvSpPr>
        <p:spPr>
          <a:xfrm>
            <a:off x="4099034" y="2184963"/>
            <a:ext cx="2312276" cy="1096325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descr="bootstrap_adiff_group_s3">
            <a:extLst>
              <a:ext uri="{FF2B5EF4-FFF2-40B4-BE49-F238E27FC236}">
                <a16:creationId xmlns:a16="http://schemas.microsoft.com/office/drawing/2014/main" id="{63530BFA-6B71-1B67-0EA6-C7E7ABAE62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4916"/>
          <a:stretch>
            <a:fillRect/>
          </a:stretch>
        </p:blipFill>
        <p:spPr>
          <a:xfrm>
            <a:off x="306733" y="3928748"/>
            <a:ext cx="4200272" cy="2160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C5BD92D-C572-E86B-15A7-E72D91D6E17E}"/>
              </a:ext>
            </a:extLst>
          </p:cNvPr>
          <p:cNvSpPr txBox="1"/>
          <p:nvPr/>
        </p:nvSpPr>
        <p:spPr>
          <a:xfrm>
            <a:off x="5623034" y="5150610"/>
            <a:ext cx="6428068" cy="1291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反应窗口</a:t>
            </a:r>
            <a:r>
              <a:rPr lang="en-US" altLang="zh-CN" sz="1800" b="1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zh-CN" altLang="en-US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（设计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vs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.2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模拟数据增幅更大，且在设计二未落入实证数据参数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区间内。模型预期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实证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zh-CN" altLang="zh-CN" dirty="0">
                <a:effectLst/>
              </a:rPr>
              <a:t>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7C3562C-871C-884B-22C2-60D152106111}"/>
              </a:ext>
            </a:extLst>
          </p:cNvPr>
          <p:cNvSpPr/>
          <p:nvPr/>
        </p:nvSpPr>
        <p:spPr>
          <a:xfrm>
            <a:off x="893379" y="2559660"/>
            <a:ext cx="2785242" cy="1096325"/>
          </a:xfrm>
          <a:prstGeom prst="rect">
            <a:avLst/>
          </a:prstGeom>
          <a:ln w="28575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曲线连接符 13">
            <a:extLst>
              <a:ext uri="{FF2B5EF4-FFF2-40B4-BE49-F238E27FC236}">
                <a16:creationId xmlns:a16="http://schemas.microsoft.com/office/drawing/2014/main" id="{A4232903-46A3-41D3-DC30-DE4B2D6175E9}"/>
              </a:ext>
            </a:extLst>
          </p:cNvPr>
          <p:cNvCxnSpPr>
            <a:cxnSpLocks/>
          </p:cNvCxnSpPr>
          <p:nvPr/>
        </p:nvCxnSpPr>
        <p:spPr>
          <a:xfrm>
            <a:off x="2532993" y="3655985"/>
            <a:ext cx="3090041" cy="21600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F9D6ACE-22FF-2624-C47A-DC7609FD6FC6}"/>
              </a:ext>
            </a:extLst>
          </p:cNvPr>
          <p:cNvCxnSpPr/>
          <p:nvPr/>
        </p:nvCxnSpPr>
        <p:spPr>
          <a:xfrm flipV="1">
            <a:off x="1502979" y="2680138"/>
            <a:ext cx="1345324" cy="461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134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A843D-0B56-18CE-A743-F4EAF519B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BF5BBEC-FE21-F03D-4E4B-74B480203F2F}"/>
              </a:ext>
            </a:extLst>
          </p:cNvPr>
          <p:cNvSpPr txBox="1"/>
          <p:nvPr/>
        </p:nvSpPr>
        <p:spPr>
          <a:xfrm>
            <a:off x="483476" y="283778"/>
            <a:ext cx="1608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EA37ED3-E8B8-736B-234E-028E17B2D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276" y="1821903"/>
            <a:ext cx="10144125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321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F6C3D-58D5-802B-D458-26B05FD87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F1E8EA6-6A3E-B16D-1C05-F4E9FA2B8755}"/>
              </a:ext>
            </a:extLst>
          </p:cNvPr>
          <p:cNvSpPr txBox="1"/>
          <p:nvPr/>
        </p:nvSpPr>
        <p:spPr>
          <a:xfrm>
            <a:off x="483476" y="283778"/>
            <a:ext cx="1608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研究四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4B8C8EC-DAC2-96CE-C6DA-9696AA37483E}"/>
              </a:ext>
            </a:extLst>
          </p:cNvPr>
          <p:cNvGrpSpPr/>
          <p:nvPr/>
        </p:nvGrpSpPr>
        <p:grpSpPr>
          <a:xfrm>
            <a:off x="87708" y="1007840"/>
            <a:ext cx="12016584" cy="3534937"/>
            <a:chOff x="29366" y="1260088"/>
            <a:chExt cx="12016584" cy="3534937"/>
          </a:xfrm>
        </p:grpSpPr>
        <p:pic>
          <p:nvPicPr>
            <p:cNvPr id="5" name="图片 4" descr="Ridge_s4">
              <a:extLst>
                <a:ext uri="{FF2B5EF4-FFF2-40B4-BE49-F238E27FC236}">
                  <a16:creationId xmlns:a16="http://schemas.microsoft.com/office/drawing/2014/main" id="{796F16E0-0291-CF65-6FAA-396292E9B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66" y="1260088"/>
              <a:ext cx="12016584" cy="3534937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AE7C44B-767A-A940-E572-C572E7D4F838}"/>
                </a:ext>
              </a:extLst>
            </p:cNvPr>
            <p:cNvSpPr/>
            <p:nvPr/>
          </p:nvSpPr>
          <p:spPr>
            <a:xfrm>
              <a:off x="273132" y="2042556"/>
              <a:ext cx="11772817" cy="690133"/>
            </a:xfrm>
            <a:prstGeom prst="rect">
              <a:avLst/>
            </a:prstGeom>
            <a:ln w="28575"/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Straight Arrow Connector 11">
              <a:extLst>
                <a:ext uri="{FF2B5EF4-FFF2-40B4-BE49-F238E27FC236}">
                  <a16:creationId xmlns:a16="http://schemas.microsoft.com/office/drawing/2014/main" id="{A230F9DA-F428-E79E-8008-5C6247472D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37714" y="2328615"/>
              <a:ext cx="391885" cy="310243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12">
              <a:extLst>
                <a:ext uri="{FF2B5EF4-FFF2-40B4-BE49-F238E27FC236}">
                  <a16:creationId xmlns:a16="http://schemas.microsoft.com/office/drawing/2014/main" id="{71B989A1-E2C1-E85F-1596-6D7511F9A5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52314" y="2259965"/>
              <a:ext cx="571500" cy="22377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13">
              <a:extLst>
                <a:ext uri="{FF2B5EF4-FFF2-40B4-BE49-F238E27FC236}">
                  <a16:creationId xmlns:a16="http://schemas.microsoft.com/office/drawing/2014/main" id="{0C7EBA61-23AC-046E-13BC-71FED893D3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89147" y="2259965"/>
              <a:ext cx="126718" cy="17299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0A86E94-93E7-E5E4-0F41-4F6BBD83AD4A}"/>
              </a:ext>
            </a:extLst>
          </p:cNvPr>
          <p:cNvSpPr txBox="1"/>
          <p:nvPr/>
        </p:nvSpPr>
        <p:spPr>
          <a:xfrm>
            <a:off x="914400" y="4760186"/>
            <a:ext cx="10363200" cy="1291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RT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正常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ACC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设计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7-8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从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30 </a:t>
            </a:r>
            <a:r>
              <a:rPr kumimoji="1"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ms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增加到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80 </a:t>
            </a:r>
            <a:r>
              <a:rPr kumimoji="1"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ms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时，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Cohen‘s </a:t>
            </a:r>
            <a:r>
              <a:rPr kumimoji="1"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kumimoji="1" lang="en-US" altLang="zh-CN" baseline="-250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ACC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反而降低。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——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陌生人条件下准确率的提升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更多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，而非自我条件的下降。 </a:t>
            </a:r>
            <a:endParaRPr kumimoji="1"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6045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F79F3-D27D-7492-A7E5-BFF76B068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6228A4B-0E57-9CB8-6B7E-B061EAA0F09B}"/>
              </a:ext>
            </a:extLst>
          </p:cNvPr>
          <p:cNvSpPr txBox="1"/>
          <p:nvPr/>
        </p:nvSpPr>
        <p:spPr>
          <a:xfrm>
            <a:off x="483476" y="283778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研究四（参数</a:t>
            </a:r>
            <a:r>
              <a:rPr kumimoji="1" lang="en-US" altLang="zh-CN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v</a:t>
            </a:r>
            <a:r>
              <a:rPr kumimoji="1"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F0CD3CE-5809-1AAB-E627-7C7847A625B3}"/>
              </a:ext>
            </a:extLst>
          </p:cNvPr>
          <p:cNvGrpSpPr/>
          <p:nvPr/>
        </p:nvGrpSpPr>
        <p:grpSpPr>
          <a:xfrm>
            <a:off x="400641" y="1248399"/>
            <a:ext cx="6010671" cy="2692981"/>
            <a:chOff x="2205" y="1219"/>
            <a:chExt cx="10273" cy="4535"/>
          </a:xfrm>
        </p:grpSpPr>
        <p:pic>
          <p:nvPicPr>
            <p:cNvPr id="3" name="图片 3">
              <a:extLst>
                <a:ext uri="{FF2B5EF4-FFF2-40B4-BE49-F238E27FC236}">
                  <a16:creationId xmlns:a16="http://schemas.microsoft.com/office/drawing/2014/main" id="{ACBFD4DA-25F6-CAE0-A246-0551B72E8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5" y="1219"/>
              <a:ext cx="10273" cy="45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E996EC1-9522-C910-E793-8984D2FEE74F}"/>
                </a:ext>
              </a:extLst>
            </p:cNvPr>
            <p:cNvSpPr/>
            <p:nvPr/>
          </p:nvSpPr>
          <p:spPr>
            <a:xfrm>
              <a:off x="7384" y="1408"/>
              <a:ext cx="4481" cy="4263"/>
            </a:xfrm>
            <a:prstGeom prst="rect">
              <a:avLst/>
            </a:prstGeom>
            <a:ln w="28575"/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 descr="bootstrap_vdiff_group_s4">
            <a:extLst>
              <a:ext uri="{FF2B5EF4-FFF2-40B4-BE49-F238E27FC236}">
                <a16:creationId xmlns:a16="http://schemas.microsoft.com/office/drawing/2014/main" id="{E317C09D-C04B-321F-D847-7EDE1FA4E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766" y="1248399"/>
            <a:ext cx="4683444" cy="2617427"/>
          </a:xfrm>
          <a:prstGeom prst="rect">
            <a:avLst/>
          </a:prstGeom>
        </p:spPr>
      </p:pic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98500BAA-98D3-432C-8166-EC8393A2B1FF}"/>
              </a:ext>
            </a:extLst>
          </p:cNvPr>
          <p:cNvCxnSpPr/>
          <p:nvPr/>
        </p:nvCxnSpPr>
        <p:spPr>
          <a:xfrm>
            <a:off x="4256690" y="1870841"/>
            <a:ext cx="725213" cy="430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604181CF-DECE-5BB4-A918-A89A74E01FA6}"/>
              </a:ext>
            </a:extLst>
          </p:cNvPr>
          <p:cNvSpPr txBox="1"/>
          <p:nvPr/>
        </p:nvSpPr>
        <p:spPr>
          <a:xfrm>
            <a:off x="842408" y="4259670"/>
            <a:ext cx="5896303" cy="2122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W=600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30-80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——</a:t>
            </a:r>
            <a:r>
              <a:rPr kumimoji="1"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kumimoji="1" lang="en-US" altLang="zh-CN" baseline="-250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diff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上升（设计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W=800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30-80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——</a:t>
            </a:r>
            <a:r>
              <a:rPr kumimoji="1"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kumimoji="1" lang="en-US" altLang="zh-CN" baseline="-250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diff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下降 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（设计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理论模型预测增强（设计七</a:t>
            </a:r>
            <a:r>
              <a:rPr kumimoji="1" lang="en-US" altLang="zh-CN" i="1" dirty="0"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 = 1.887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，设计八</a:t>
            </a:r>
            <a:r>
              <a:rPr kumimoji="1" lang="en-US" altLang="zh-CN" i="1" dirty="0"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 = 2.163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实证数据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设计七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i="1" dirty="0"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 = 0.942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，设计八</a:t>
            </a:r>
            <a:r>
              <a:rPr kumimoji="1" lang="en-US" altLang="zh-CN" i="1" dirty="0"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kumimoji="1"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 = 0.656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下降</a:t>
            </a:r>
            <a:endParaRPr kumimoji="1"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改变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引起的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self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- </a:t>
            </a:r>
            <a:r>
              <a:rPr lang="en-US" altLang="zh-CN" sz="1800" i="1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en-US" altLang="zh-CN" sz="1800" i="1" kern="100" baseline="-250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stranger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boostrap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95%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包含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zh-CN" dirty="0">
                <a:effectLst/>
              </a:rPr>
              <a:t> </a:t>
            </a:r>
            <a:r>
              <a:rPr kumimoji="1"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kumimoji="1"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8396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500</Words>
  <Application>Microsoft Macintosh PowerPoint</Application>
  <PresentationFormat>宽屏</PresentationFormat>
  <Paragraphs>39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SimSun</vt:lpstr>
      <vt:lpstr>Arial</vt:lpstr>
      <vt:lpstr>Calibri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zhaoli_</dc:creator>
  <cp:lastModifiedBy>zhaoli_</cp:lastModifiedBy>
  <cp:revision>4</cp:revision>
  <dcterms:created xsi:type="dcterms:W3CDTF">2026-01-11T01:29:32Z</dcterms:created>
  <dcterms:modified xsi:type="dcterms:W3CDTF">2026-01-13T09:36:41Z</dcterms:modified>
</cp:coreProperties>
</file>

<file path=docProps/thumbnail.jpeg>
</file>